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9"/>
  </p:notesMasterIdLst>
  <p:sldIdLst>
    <p:sldId id="256" r:id="rId3"/>
    <p:sldId id="378" r:id="rId4"/>
    <p:sldId id="347" r:id="rId5"/>
    <p:sldId id="353" r:id="rId6"/>
    <p:sldId id="351" r:id="rId7"/>
    <p:sldId id="377" r:id="rId8"/>
    <p:sldId id="357" r:id="rId9"/>
    <p:sldId id="360" r:id="rId10"/>
    <p:sldId id="358" r:id="rId11"/>
    <p:sldId id="362" r:id="rId12"/>
    <p:sldId id="363" r:id="rId13"/>
    <p:sldId id="374" r:id="rId14"/>
    <p:sldId id="355" r:id="rId15"/>
    <p:sldId id="379" r:id="rId16"/>
    <p:sldId id="364" r:id="rId17"/>
    <p:sldId id="365" r:id="rId18"/>
    <p:sldId id="367" r:id="rId19"/>
    <p:sldId id="366" r:id="rId20"/>
    <p:sldId id="368" r:id="rId21"/>
    <p:sldId id="369" r:id="rId22"/>
    <p:sldId id="370" r:id="rId23"/>
    <p:sldId id="371" r:id="rId24"/>
    <p:sldId id="376" r:id="rId25"/>
    <p:sldId id="372" r:id="rId26"/>
    <p:sldId id="375" r:id="rId27"/>
    <p:sldId id="37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0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74" y="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F7E2C-7C41-4806-9515-FBC25F00D0CC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F477E-AE64-49CB-BB0A-3FCF74EF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4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7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5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5056466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401835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17669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040468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52434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883471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49142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5662033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3442421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2074080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3053676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820" y="1677172"/>
            <a:ext cx="8224981" cy="4203315"/>
          </a:xfrm>
        </p:spPr>
        <p:txBody>
          <a:bodyPr/>
          <a:lstStyle>
            <a:lvl1pPr marL="135000" indent="-135000">
              <a:buSzPct val="140000"/>
              <a:buFont typeface="Arial"/>
              <a:buChar char="•"/>
              <a:defRPr baseline="0">
                <a:solidFill>
                  <a:srgbClr val="000000"/>
                </a:solidFill>
              </a:defRPr>
            </a:lvl1pPr>
            <a:lvl2pPr>
              <a:buFont typeface="Arial"/>
              <a:buChar char="•"/>
              <a:defRPr>
                <a:solidFill>
                  <a:srgbClr val="000000"/>
                </a:solidFill>
              </a:defRPr>
            </a:lvl2pPr>
            <a:lvl3pPr marL="405000" indent="-135000">
              <a:spcBef>
                <a:spcPts val="450"/>
              </a:spcBef>
              <a:buSzPct val="90000"/>
              <a:buFont typeface="Lucida Grande"/>
              <a:buChar char="–"/>
              <a:defRPr>
                <a:solidFill>
                  <a:srgbClr val="000000"/>
                </a:solidFill>
              </a:defRPr>
            </a:lvl3pPr>
            <a:lvl4pPr marL="540000" indent="-135000">
              <a:buFont typeface="+mj-lt"/>
              <a:buAutoNum type="arabicPeriod"/>
              <a:defRPr>
                <a:solidFill>
                  <a:srgbClr val="000000"/>
                </a:solidFill>
              </a:defRPr>
            </a:lvl4pPr>
            <a:lvl5pPr marL="675000" indent="-135000">
              <a:buFont typeface="+mj-lt"/>
              <a:buAutoNum type="alphaLcPeriod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GB" dirty="0" smtClean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AA0A42-10F1-41F1-8F5E-7F550AFAF6D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15901" y="6156985"/>
            <a:ext cx="8712200" cy="1587"/>
          </a:xfrm>
          <a:prstGeom prst="line">
            <a:avLst/>
          </a:prstGeom>
          <a:ln w="12700">
            <a:solidFill>
              <a:srgbClr val="1E9D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TAC_h_pos_3D_4cp_25m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16" y="6216546"/>
            <a:ext cx="977900" cy="58420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6034364" y="6292609"/>
            <a:ext cx="2040801" cy="321139"/>
          </a:xfrm>
          <a:prstGeom prst="rect">
            <a:avLst/>
          </a:prstGeom>
        </p:spPr>
        <p:txBody>
          <a:bodyPr anchor="ctr"/>
          <a:lstStyle>
            <a:lvl1pPr algn="r">
              <a:defRPr sz="7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 CONFIDENTIAL</a:t>
            </a:r>
            <a:endParaRPr lang="en-US" dirty="0" smtClean="0">
              <a:solidFill>
                <a:srgbClr val="FFFFFF">
                  <a:lumMod val="50000"/>
                </a:srgbClr>
              </a:solidFill>
              <a:ea typeface="ＭＳ Ｐゴシック" pitchFamily="34" charset="-12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86584" y="149728"/>
            <a:ext cx="8224982" cy="11430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4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23412" y="4324178"/>
            <a:ext cx="6194425" cy="1630015"/>
          </a:xfrm>
        </p:spPr>
        <p:txBody>
          <a:bodyPr anchor="t" anchorCtr="0"/>
          <a:lstStyle>
            <a:lvl1pPr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GB" dirty="0" smtClean="0"/>
              <a:t>Click to edit Master title styles</a:t>
            </a:r>
          </a:p>
          <a:p>
            <a:pPr lvl="1"/>
            <a:r>
              <a:rPr lang="en-GB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98001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AA0A42-10F1-41F1-8F5E-7F550AFAF6D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1820" y="351610"/>
            <a:ext cx="8224982" cy="6221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Divider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84" y="973753"/>
            <a:ext cx="8114554" cy="42227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Divider subtitle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754905" y="6351659"/>
            <a:ext cx="7012194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 CONFIDENTIAL</a:t>
            </a:r>
            <a:endParaRPr lang="en-US" dirty="0">
              <a:solidFill>
                <a:srgbClr val="FFFFFF">
                  <a:lumMod val="50000"/>
                </a:srgbClr>
              </a:solidFill>
              <a:ea typeface="ＭＳ Ｐゴシック" pitchFamily="34" charset="-128"/>
            </a:endParaRPr>
          </a:p>
        </p:txBody>
      </p:sp>
      <p:pic>
        <p:nvPicPr>
          <p:cNvPr id="12" name="Picture 11" descr="DTAC_h_pos_3D_4cp_25m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16" y="6216546"/>
            <a:ext cx="977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9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24413" y="4299554"/>
            <a:ext cx="6183537" cy="437085"/>
          </a:xfrm>
        </p:spPr>
        <p:txBody>
          <a:bodyPr/>
          <a:lstStyle>
            <a:lvl1pPr>
              <a:defRPr sz="1950" b="0"/>
            </a:lvl1pPr>
          </a:lstStyle>
          <a:p>
            <a:r>
              <a:rPr lang="en-GB" dirty="0" smtClean="0"/>
              <a:t>Click to edit Master title text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24412" y="4766103"/>
            <a:ext cx="6183537" cy="403452"/>
          </a:xfrm>
        </p:spPr>
        <p:txBody>
          <a:bodyPr/>
          <a:lstStyle>
            <a:lvl1pPr marL="0" indent="0">
              <a:defRPr/>
            </a:lvl1pPr>
          </a:lstStyle>
          <a:p>
            <a:pPr lvl="0"/>
            <a:r>
              <a:rPr lang="en-GB" dirty="0" smtClean="0"/>
              <a:t>Click to edit Master sub-title text</a:t>
            </a:r>
          </a:p>
        </p:txBody>
      </p:sp>
    </p:spTree>
    <p:extLst>
      <p:ext uri="{BB962C8B-B14F-4D97-AF65-F5344CB8AC3E}">
        <p14:creationId xmlns:p14="http://schemas.microsoft.com/office/powerpoint/2010/main" val="49826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23412" y="4324178"/>
            <a:ext cx="6194425" cy="1630015"/>
          </a:xfrm>
        </p:spPr>
        <p:txBody>
          <a:bodyPr anchor="t" anchorCtr="0"/>
          <a:lstStyle>
            <a:lvl1pPr>
              <a:defRPr sz="2250"/>
            </a:lvl1pPr>
            <a:lvl2pPr marL="0" indent="0">
              <a:buNone/>
              <a:defRPr/>
            </a:lvl2pPr>
          </a:lstStyle>
          <a:p>
            <a:pPr lvl="0"/>
            <a:r>
              <a:rPr lang="en-GB" dirty="0" smtClean="0"/>
              <a:t>Click to edit Master title styles</a:t>
            </a:r>
          </a:p>
          <a:p>
            <a:pPr lvl="1"/>
            <a:r>
              <a:rPr lang="en-GB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38537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AA0A42-10F1-41F1-8F5E-7F550AFAF6DB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1820" y="351610"/>
            <a:ext cx="8224982" cy="6221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Divider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9884" y="973753"/>
            <a:ext cx="8114554" cy="42227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Divider subtitle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754905" y="6351659"/>
            <a:ext cx="7012194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 CONFIDENTIAL</a:t>
            </a:r>
            <a:endParaRPr lang="en-US" dirty="0">
              <a:solidFill>
                <a:srgbClr val="FFFFFF">
                  <a:lumMod val="50000"/>
                </a:srgbClr>
              </a:solidFill>
              <a:ea typeface="ＭＳ Ｐゴシック" pitchFamily="34" charset="-128"/>
            </a:endParaRPr>
          </a:p>
        </p:txBody>
      </p:sp>
      <p:pic>
        <p:nvPicPr>
          <p:cNvPr id="12" name="Picture 11" descr="DTAC_h_pos_3D_4cp_25m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16" y="6216546"/>
            <a:ext cx="977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17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18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5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0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5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38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51945-1FF5-4A51-B843-DC8D07B4BD4D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1B5B0-2BBB-4DAF-AFAD-9FFFDA015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63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225A4-AA7D-4620-9426-1F8F19B12E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262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1381" y="4492737"/>
            <a:ext cx="8077229" cy="437085"/>
          </a:xfrm>
        </p:spPr>
        <p:txBody>
          <a:bodyPr>
            <a:noAutofit/>
          </a:bodyPr>
          <a:lstStyle/>
          <a:p>
            <a:r>
              <a:rPr lang="en-US" sz="3200" b="1" smtClean="0"/>
              <a:t>Pantip, Facebook, Kaidee Performance</a:t>
            </a:r>
            <a:endParaRPr lang="en-US" sz="3200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21382" y="4929822"/>
            <a:ext cx="6183537" cy="403452"/>
          </a:xfrm>
        </p:spPr>
        <p:txBody>
          <a:bodyPr/>
          <a:lstStyle/>
          <a:p>
            <a:pPr>
              <a:buNone/>
            </a:pPr>
            <a:r>
              <a:rPr lang="en-US" b="1" smtClean="0"/>
              <a:t>Jan 27, 2017 </a:t>
            </a:r>
            <a:r>
              <a:rPr lang="en-US" b="1" smtClean="0"/>
              <a:t>– Dtac Data Science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</a:pPr>
            <a:fld id="{951209C0-16A0-4EF5-9D95-2BE545C9FF0B}" type="slidenum">
              <a:rPr lang="en-US" smtClean="0">
                <a:solidFill>
                  <a:prstClr val="black">
                    <a:tint val="75000"/>
                  </a:prstClr>
                </a:solidFill>
                <a:ea typeface="ＭＳ Ｐゴシック" pitchFamily="34" charset="-128"/>
              </a:rPr>
              <a:pPr defTabSz="342900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dirty="0">
              <a:solidFill>
                <a:prstClr val="black">
                  <a:tint val="75000"/>
                </a:prst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682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1" y="803352"/>
            <a:ext cx="6607224" cy="524548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Top Submit Device Funnel by </a:t>
            </a:r>
            <a:r>
              <a:rPr lang="en-US" sz="2200" smtClean="0"/>
              <a:t>Offer and Channel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offer and same targets’ device perform differently on different channel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03637" y="1150103"/>
            <a:ext cx="635524" cy="279201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03637" y="1592065"/>
            <a:ext cx="635524" cy="112448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03637" y="1867274"/>
            <a:ext cx="635524" cy="112448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24505" y="1150103"/>
            <a:ext cx="1930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00B0F0"/>
                </a:solidFill>
              </a:rPr>
              <a:t>The lower the iOS the higher the submit2Land rate generally.</a:t>
            </a:r>
            <a:endParaRPr lang="en-US" sz="120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45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77" y="739610"/>
            <a:ext cx="5244938" cy="278482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Top Submit Device Funnel by </a:t>
            </a:r>
            <a:r>
              <a:rPr lang="en-US" sz="2200" smtClean="0"/>
              <a:t>Offer and Channel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offer and same targets’ device perform differently on different channel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704" b="41519"/>
          <a:stretch/>
        </p:blipFill>
        <p:spPr>
          <a:xfrm>
            <a:off x="385227" y="3593018"/>
            <a:ext cx="5261988" cy="25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8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Top Submit Device Funnel by Offer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which devices the offers well/ badly perform?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0" y="849358"/>
            <a:ext cx="8514125" cy="52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1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Optimal Impressions Cap for Kaidee and Facebook</a:t>
            </a:r>
            <a:endParaRPr lang="en-US" sz="220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88% of Kaidee submitters have &lt;= 6 impressions before click</a:t>
            </a:r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 of Pantip submitters have &lt;= 4 impressions before click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1" y="1242874"/>
            <a:ext cx="7863436" cy="450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8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Pantip Performance by Room and Category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79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Pantip Performance by Category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Sub2Reach rate on Cat 3 is higher than Cat 1 despite the lower CTR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88" y="923277"/>
            <a:ext cx="8819399" cy="46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03271" y="742365"/>
            <a:ext cx="4899044" cy="5979111"/>
            <a:chOff x="303271" y="881203"/>
            <a:chExt cx="4658038" cy="607848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464" y="3825744"/>
              <a:ext cx="4637845" cy="313394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t="4212"/>
            <a:stretch/>
          </p:blipFill>
          <p:spPr>
            <a:xfrm>
              <a:off x="303271" y="881203"/>
              <a:ext cx="4658038" cy="3219934"/>
            </a:xfrm>
            <a:prstGeom prst="rect">
              <a:avLst/>
            </a:prstGeom>
          </p:spPr>
        </p:pic>
      </p:grpSp>
      <p:sp>
        <p:nvSpPr>
          <p:cNvPr id="17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Kaidee and Pantip Performance by Room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Kaidee’s phone room performs better than Pantip’s MBK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75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Pantip Room Performance by Offer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offers have more impact on performance than the room 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1" y="833716"/>
            <a:ext cx="7072682" cy="52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5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1" y="832062"/>
            <a:ext cx="7101838" cy="529127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Pantip Room Performance by Offer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offers have more impact on performance than the room 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8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1" y="898163"/>
            <a:ext cx="6351745" cy="517697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Pantip Room Performance by Offer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offers have more impact on performance than the room 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96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Performance by Offer, Device and Channel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1" y="849358"/>
            <a:ext cx="6887450" cy="459863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Pantip Offer Performance by Room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offers have more impact on performance than the room 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00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1" y="803352"/>
            <a:ext cx="6165681" cy="530985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Pantip Offer Performance by Room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offers have more impact on performance than the room 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09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70"/>
          <a:stretch/>
        </p:blipFill>
        <p:spPr>
          <a:xfrm>
            <a:off x="303271" y="770965"/>
            <a:ext cx="6154679" cy="530659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Pantip Offer Performance by Room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offers have more impact on performance than the room 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4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1" y="849358"/>
            <a:ext cx="5936582" cy="521717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Pantip Offer Performance by Room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offers have more impact on performance than the room 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9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47"/>
          <a:stretch/>
        </p:blipFill>
        <p:spPr>
          <a:xfrm>
            <a:off x="323822" y="799613"/>
            <a:ext cx="6112837" cy="53237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Pantip Offer Performance by Room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offers have more impact on performance than the room 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1" y="838203"/>
            <a:ext cx="6032258" cy="523693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Pantip Offer Performance by Room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offers have more impact on performance than the room 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7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0" y="849359"/>
            <a:ext cx="5905881" cy="519310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Pantip Offer Performance by Room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Relevant offers have more impact on performance than the room 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Kaidee &amp; Pantip Full</a:t>
            </a:r>
            <a:r>
              <a:rPr lang="en-US" sz="2200" smtClean="0"/>
              <a:t> </a:t>
            </a:r>
            <a:r>
              <a:rPr lang="en-US" sz="2200" smtClean="0"/>
              <a:t>Funnel</a:t>
            </a:r>
            <a:endParaRPr lang="en-US" smtClean="0"/>
          </a:p>
          <a:p>
            <a:r>
              <a:rPr lang="en-US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Impressions, Reach, Clicks, CTR, Landings, Submits, Submit Rates, Cost per Submit</a:t>
            </a:r>
            <a:endParaRPr lang="en-US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3271" y="6217709"/>
            <a:ext cx="6456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rgbClr val="002060"/>
                </a:solidFill>
              </a:rPr>
              <a:t>The </a:t>
            </a:r>
            <a:r>
              <a:rPr lang="en-US" sz="1000" smtClean="0">
                <a:solidFill>
                  <a:srgbClr val="002060"/>
                </a:solidFill>
              </a:rPr>
              <a:t>submits here refer to submit </a:t>
            </a:r>
            <a:r>
              <a:rPr lang="en-US" sz="1000" smtClean="0">
                <a:solidFill>
                  <a:srgbClr val="002060"/>
                </a:solidFill>
              </a:rPr>
              <a:t>botton </a:t>
            </a:r>
            <a:r>
              <a:rPr lang="en-US" sz="1000" smtClean="0">
                <a:solidFill>
                  <a:srgbClr val="002060"/>
                </a:solidFill>
              </a:rPr>
              <a:t>clicks on </a:t>
            </a:r>
            <a:r>
              <a:rPr lang="en-US" sz="1000" smtClean="0">
                <a:solidFill>
                  <a:srgbClr val="002060"/>
                </a:solidFill>
              </a:rPr>
              <a:t>the landing </a:t>
            </a:r>
            <a:r>
              <a:rPr lang="en-US" sz="1000" smtClean="0">
                <a:solidFill>
                  <a:srgbClr val="002060"/>
                </a:solidFill>
              </a:rPr>
              <a:t>pages.</a:t>
            </a:r>
            <a:endParaRPr lang="en-US" sz="1000" dirty="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5" y="932488"/>
            <a:ext cx="7708560" cy="5139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24582" y="664711"/>
            <a:ext cx="20945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rgbClr val="002060"/>
                </a:solidFill>
              </a:rPr>
              <a:t>Data from Jan 1 – Jan 24, 2017</a:t>
            </a:r>
            <a:endParaRPr lang="en-US" sz="1000" dirty="0" smtClean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4764" y="2384008"/>
            <a:ext cx="16410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rgbClr val="002060"/>
                </a:solidFill>
              </a:rPr>
              <a:t>CTR is not enough for considering the performance, the Submit to Landing rate (Sub2Land) is also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rgbClr val="002060"/>
                </a:solidFill>
              </a:rPr>
              <a:t>The Submit to Reach rate (Sub2Reach) for Pantip is much lower than Kaidee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smtClean="0">
                <a:solidFill>
                  <a:srgbClr val="002060"/>
                </a:solidFill>
              </a:rPr>
              <a:t>Huawei Mate 9 offer has a very small Sub2Reach (usual trend for expensive offers)</a:t>
            </a:r>
            <a:endParaRPr lang="en-US" sz="1000" dirty="0" smtClean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51337" y="4694519"/>
            <a:ext cx="1641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smtClean="0">
                <a:solidFill>
                  <a:srgbClr val="FF0000"/>
                </a:solidFill>
              </a:rPr>
              <a:t>Action point: </a:t>
            </a:r>
          </a:p>
          <a:p>
            <a:endParaRPr lang="en-US" sz="1000" b="1" smtClean="0">
              <a:solidFill>
                <a:srgbClr val="FF0000"/>
              </a:solidFill>
            </a:endParaRPr>
          </a:p>
          <a:p>
            <a:r>
              <a:rPr lang="en-US" sz="1000" b="1" smtClean="0">
                <a:solidFill>
                  <a:srgbClr val="FF0000"/>
                </a:solidFill>
              </a:rPr>
              <a:t>Must find an offer that interests high-end targets</a:t>
            </a:r>
            <a:endParaRPr lang="en-US" sz="1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Kaidee, Pantip and Facebook Funnel Timeline</a:t>
            </a:r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</a:t>
            </a:r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</a:t>
            </a:r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offer and channel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3271" y="5623519"/>
            <a:ext cx="6843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000" smtClean="0">
                <a:solidFill>
                  <a:srgbClr val="002060"/>
                </a:solidFill>
              </a:rPr>
              <a:t>Most of submits are from Facebook, very small number of submits from Pantip despite high reach.</a:t>
            </a:r>
          </a:p>
          <a:p>
            <a:pPr marL="342900" indent="-342900">
              <a:buAutoNum type="arabicPeriod"/>
            </a:pPr>
            <a:r>
              <a:rPr lang="en-US" sz="1000" smtClean="0">
                <a:solidFill>
                  <a:srgbClr val="002060"/>
                </a:solidFill>
              </a:rPr>
              <a:t>Same offers that perform well on Kaidee and Facebook do not perform well on Pantip.</a:t>
            </a:r>
            <a:endParaRPr lang="en-US" sz="1000" smtClean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1" y="849358"/>
            <a:ext cx="8698289" cy="46612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6524" y="3746377"/>
            <a:ext cx="239122" cy="21544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8276228" y="2549371"/>
            <a:ext cx="239122" cy="21544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11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Top Submit Device Funnel by Offer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Targets have sparse interests, iPhones also opt for Samsung and Huawai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27839" y="4253342"/>
            <a:ext cx="354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00B0F0"/>
                </a:solidFill>
              </a:rPr>
              <a:t>No clear trend on the phone price ranges that interest the targets. </a:t>
            </a:r>
          </a:p>
          <a:p>
            <a:endParaRPr lang="en-US" sz="1200">
              <a:solidFill>
                <a:srgbClr val="00B0F0"/>
              </a:solidFill>
            </a:endParaRPr>
          </a:p>
          <a:p>
            <a:r>
              <a:rPr lang="en-US" sz="1200" smtClean="0">
                <a:solidFill>
                  <a:srgbClr val="00B0F0"/>
                </a:solidFill>
              </a:rPr>
              <a:t>They can opt for higher-end phones, lower-end phones, same range of phones, change the brand (Apple -&gt; Samsung or Huawei, Samsung -&gt; Apple)</a:t>
            </a:r>
            <a:endParaRPr lang="en-US" sz="1200" smtClean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470"/>
          <a:stretch/>
        </p:blipFill>
        <p:spPr>
          <a:xfrm>
            <a:off x="413301" y="748119"/>
            <a:ext cx="3883491" cy="5333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340"/>
          <a:stretch/>
        </p:blipFill>
        <p:spPr>
          <a:xfrm>
            <a:off x="4744491" y="1095656"/>
            <a:ext cx="3426918" cy="28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Top Submit Device Funnel by </a:t>
            </a:r>
            <a:r>
              <a:rPr lang="en-US" sz="2200" smtClean="0"/>
              <a:t>Offer and Channel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offer and same targets’ device perform differently on different channel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67"/>
          <a:stretch/>
        </p:blipFill>
        <p:spPr>
          <a:xfrm>
            <a:off x="303271" y="769107"/>
            <a:ext cx="6834376" cy="53060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790766" y="2764360"/>
            <a:ext cx="3426780" cy="12088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90766" y="1185615"/>
            <a:ext cx="3426780" cy="120884"/>
          </a:xfrm>
          <a:prstGeom prst="roundRect">
            <a:avLst/>
          </a:prstGeom>
          <a:noFill/>
          <a:ln w="1905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57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92"/>
          <a:stretch/>
        </p:blipFill>
        <p:spPr>
          <a:xfrm>
            <a:off x="303271" y="834501"/>
            <a:ext cx="6850843" cy="52326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Top Submit Device Funnel by </a:t>
            </a:r>
            <a:r>
              <a:rPr lang="en-US" sz="2200" smtClean="0"/>
              <a:t>Offer and Channel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offer and same targets’ device perform differently on different channel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80670" y="2632675"/>
            <a:ext cx="3426780" cy="120884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5326" y="2036626"/>
            <a:ext cx="1506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rgbClr val="FF0000"/>
                </a:solidFill>
              </a:rPr>
              <a:t>Very high success rate for Zenfone 5.5 offer on Kaidee</a:t>
            </a:r>
          </a:p>
          <a:p>
            <a:endParaRPr lang="en-US" sz="1200" smtClean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smtClean="0">
                <a:solidFill>
                  <a:srgbClr val="FF0000"/>
                </a:solidFill>
              </a:rPr>
              <a:t>2% of Submit2Reach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smtClean="0">
                <a:solidFill>
                  <a:srgbClr val="FF0000"/>
                </a:solidFill>
              </a:rPr>
              <a:t>CPSubmit of 1 USD</a:t>
            </a:r>
            <a:endParaRPr lang="en-US" sz="120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04"/>
          <a:stretch/>
        </p:blipFill>
        <p:spPr>
          <a:xfrm>
            <a:off x="312363" y="850779"/>
            <a:ext cx="6822773" cy="522435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Top Submit Device Funnel by </a:t>
            </a:r>
            <a:r>
              <a:rPr lang="en-US" sz="2200" smtClean="0"/>
              <a:t>Offer and Channel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offer and same targets’ device perform differently on different channel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05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A0A42-10F1-41F1-8F5E-7F550AFAF6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err="1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dtac</a:t>
            </a:r>
            <a:r>
              <a:rPr lang="en-US" dirty="0" smtClean="0">
                <a:solidFill>
                  <a:srgbClr val="FFFFFF">
                    <a:lumMod val="50000"/>
                  </a:srgbClr>
                </a:solidFill>
                <a:ea typeface="ＭＳ Ｐゴシック" pitchFamily="34" charset="-128"/>
              </a:rPr>
              <a:t> CONFIDENTIAL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71" y="803352"/>
            <a:ext cx="6832629" cy="5210237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auto">
          <a:xfrm>
            <a:off x="303271" y="70492"/>
            <a:ext cx="8715834" cy="66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b="1">
                <a:solidFill>
                  <a:srgbClr val="000000"/>
                </a:solidFill>
                <a:latin typeface="+mj-lt"/>
                <a:ea typeface="ＭＳ Ｐゴシック" charset="-128"/>
                <a:cs typeface="dtac" panose="02000506000000020004" pitchFamily="2" charset="-34"/>
              </a:defRPr>
            </a:lvl1pPr>
            <a:lvl2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1" hangingPunct="1"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4572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9144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13716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1828800" defTabSz="457200" fontAlgn="base">
              <a:spcBef>
                <a:spcPct val="0"/>
              </a:spcBef>
              <a:spcAft>
                <a:spcPct val="0"/>
              </a:spcAft>
              <a:defRPr b="1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sz="2200" smtClean="0"/>
              <a:t>Top Submit Device Funnel by </a:t>
            </a:r>
            <a:r>
              <a:rPr lang="en-US" sz="2200" smtClean="0"/>
              <a:t>Offer and Channel</a:t>
            </a:r>
            <a:endParaRPr lang="en-US" sz="2200" dirty="0" smtClean="0"/>
          </a:p>
          <a:p>
            <a:r>
              <a:rPr lang="en-US" sz="2000" b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offer and same targets’ device perform differently on different channel</a:t>
            </a:r>
            <a:endParaRPr lang="en-US" sz="2000" b="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7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3010</TotalTime>
  <Words>689</Words>
  <Application>Microsoft Office PowerPoint</Application>
  <PresentationFormat>On-screen Show (4:3)</PresentationFormat>
  <Paragraphs>118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ＭＳ Ｐゴシック</vt:lpstr>
      <vt:lpstr>Arial</vt:lpstr>
      <vt:lpstr>Calibri</vt:lpstr>
      <vt:lpstr>Calibri Light</vt:lpstr>
      <vt:lpstr>dtac</vt:lpstr>
      <vt:lpstr>Lucida Grande</vt:lpstr>
      <vt:lpstr>Office Theme</vt:lpstr>
      <vt:lpstr>1_Office Theme</vt:lpstr>
      <vt:lpstr>Pantip, Facebook, Kaidee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dtac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Prepaid Deep Dive</dc:title>
  <dc:creator>Nop-anong Akasabadi</dc:creator>
  <cp:lastModifiedBy>Rata Suwantong</cp:lastModifiedBy>
  <cp:revision>180</cp:revision>
  <dcterms:created xsi:type="dcterms:W3CDTF">2016-05-11T02:47:20Z</dcterms:created>
  <dcterms:modified xsi:type="dcterms:W3CDTF">2017-01-27T05:04:14Z</dcterms:modified>
</cp:coreProperties>
</file>